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42" r:id="rId3"/>
    <p:sldId id="914" r:id="rId5"/>
    <p:sldId id="680" r:id="rId6"/>
    <p:sldId id="831" r:id="rId7"/>
    <p:sldId id="946" r:id="rId8"/>
    <p:sldId id="947" r:id="rId9"/>
    <p:sldId id="948" r:id="rId10"/>
    <p:sldId id="949" r:id="rId11"/>
    <p:sldId id="903" r:id="rId12"/>
    <p:sldId id="951" r:id="rId13"/>
    <p:sldId id="761" r:id="rId14"/>
    <p:sldId id="904" r:id="rId15"/>
    <p:sldId id="905" r:id="rId16"/>
    <p:sldId id="952" r:id="rId17"/>
    <p:sldId id="907" r:id="rId18"/>
    <p:sldId id="908" r:id="rId19"/>
    <p:sldId id="910" r:id="rId20"/>
    <p:sldId id="911" r:id="rId21"/>
    <p:sldId id="912" r:id="rId22"/>
    <p:sldId id="953" r:id="rId23"/>
    <p:sldId id="798" r:id="rId24"/>
    <p:sldId id="306" r:id="rId25"/>
  </p:sldIdLst>
  <p:sldSz cx="12192000" cy="6858000"/>
  <p:notesSz cx="6668770" cy="992632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 Zhang" initials="Y" lastIdx="0" clrIdx="0"/>
  <p:cmAuthor id="0" name="微软用户" initials="微软用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FB9"/>
    <a:srgbClr val="1D41D5"/>
    <a:srgbClr val="0070C0"/>
    <a:srgbClr val="CC0000"/>
    <a:srgbClr val="004A99"/>
    <a:srgbClr val="A50021"/>
    <a:srgbClr val="9E2925"/>
    <a:srgbClr val="002E60"/>
    <a:srgbClr val="41445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9" autoAdjust="0"/>
    <p:restoredTop sz="94660"/>
  </p:normalViewPr>
  <p:slideViewPr>
    <p:cSldViewPr>
      <p:cViewPr varScale="1">
        <p:scale>
          <a:sx n="86" d="100"/>
          <a:sy n="86" d="100"/>
        </p:scale>
        <p:origin x="96" y="60"/>
      </p:cViewPr>
      <p:guideLst>
        <p:guide orient="horz" pos="2860"/>
        <p:guide orient="horz" pos="2160"/>
        <p:guide pos="4981"/>
        <p:guide pos="402"/>
        <p:guide pos="2466"/>
        <p:guide pos="1542"/>
        <p:guide pos="3939"/>
        <p:guide pos="342"/>
        <p:guide pos="1883"/>
        <p:guide pos="12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1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3BB0-2A2E-4753-925E-E272E22739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2D9C-D0CB-4BE6-B826-D378F62D5C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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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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lIns="68567" tIns="34284" rIns="68567" bIns="34284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lIns="68567" tIns="34284" rIns="68567" bIns="34284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68567" tIns="34284" rIns="68567" bIns="34284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68567" tIns="34284" rIns="68567" bIns="34284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68567" tIns="34284" rIns="68567" bIns="34284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370417" y="387350"/>
            <a:ext cx="325967" cy="323850"/>
          </a:xfrm>
          <a:prstGeom prst="rect">
            <a:avLst/>
          </a:prstGeom>
          <a:solidFill>
            <a:srgbClr val="9F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strike="noStrike" noProof="1"/>
          </a:p>
        </p:txBody>
      </p:sp>
      <p:sp>
        <p:nvSpPr>
          <p:cNvPr id="3" name="矩形 7"/>
          <p:cNvSpPr/>
          <p:nvPr userDrawn="1"/>
        </p:nvSpPr>
        <p:spPr>
          <a:xfrm>
            <a:off x="118533" y="134938"/>
            <a:ext cx="251884" cy="252413"/>
          </a:xfrm>
          <a:prstGeom prst="rect">
            <a:avLst/>
          </a:prstGeom>
          <a:solidFill>
            <a:srgbClr val="9F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strike="noStrike" noProof="1"/>
          </a:p>
        </p:txBody>
      </p:sp>
      <p:sp>
        <p:nvSpPr>
          <p:cNvPr id="4" name="矩形 8"/>
          <p:cNvSpPr/>
          <p:nvPr userDrawn="1"/>
        </p:nvSpPr>
        <p:spPr>
          <a:xfrm>
            <a:off x="11226800" y="6318250"/>
            <a:ext cx="539751" cy="539750"/>
          </a:xfrm>
          <a:prstGeom prst="rect">
            <a:avLst/>
          </a:prstGeom>
          <a:solidFill>
            <a:srgbClr val="9F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strike="noStrike" noProof="1"/>
          </a:p>
        </p:txBody>
      </p:sp>
      <p:sp>
        <p:nvSpPr>
          <p:cNvPr id="5" name="灯片编号占位符 15"/>
          <p:cNvSpPr>
            <a:spLocks noGrp="1"/>
          </p:cNvSpPr>
          <p:nvPr>
            <p:ph type="sldNum" sz="quarter" idx="10"/>
          </p:nvPr>
        </p:nvSpPr>
        <p:spPr>
          <a:xfrm>
            <a:off x="10801351" y="6405563"/>
            <a:ext cx="1390651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pPr fontAlgn="base">
              <a:defRPr/>
            </a:pPr>
            <a:fld id="{B69CD842-A6AB-44C7-89EA-73780772AF4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strike="noStrike" noProof="1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1561859" y="857232"/>
            <a:ext cx="106301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75133" b="63198"/>
          <a:stretch>
            <a:fillRect/>
          </a:stretch>
        </p:blipFill>
        <p:spPr>
          <a:xfrm>
            <a:off x="431372" y="164637"/>
            <a:ext cx="825425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  <a:prstGeom prst="rect">
            <a:avLst/>
          </a:prstGeom>
        </p:spPr>
        <p:txBody>
          <a:bodyPr lIns="91423" tIns="45711" rIns="91423" bIns="45711"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lIns="91423" tIns="45711" rIns="91423" bIns="45711"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7365" indent="0">
              <a:buNone/>
              <a:defRPr sz="2665"/>
            </a:lvl6pPr>
            <a:lvl7pPr marL="3656965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 lIns="91423" tIns="45711" rIns="91423" bIns="45711"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eaVert" lIns="91423" tIns="45711" rIns="91423" bIns="4571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  <a:prstGeom prst="rect">
            <a:avLst/>
          </a:prstGeom>
        </p:spPr>
        <p:txBody>
          <a:bodyPr vert="eaVert" lIns="91423" tIns="45711" rIns="91423" bIns="4571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 lIns="91423" tIns="45711" rIns="91423" bIns="4571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23" tIns="45711" rIns="91423" bIns="4571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39" y="3181"/>
            <a:ext cx="1230450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59" y="0"/>
            <a:ext cx="123048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2" rIns="91387" bIns="45692" anchor="ctr"/>
          <a:lstStyle/>
          <a:p>
            <a:pPr algn="ctr" eaLnBrk="0" hangingPunct="0">
              <a:defRPr/>
            </a:pPr>
            <a:endParaRPr lang="zh-CN" altLang="en-US" sz="2400"/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7598" y="7101412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2"/>
          <p:cNvSpPr txBox="1"/>
          <p:nvPr/>
        </p:nvSpPr>
        <p:spPr>
          <a:xfrm>
            <a:off x="1651000" y="3650615"/>
            <a:ext cx="9106535" cy="2621280"/>
          </a:xfrm>
          <a:prstGeom prst="rect">
            <a:avLst/>
          </a:prstGeom>
        </p:spPr>
        <p:txBody>
          <a:bodyPr vert="horz" lIns="0" tIns="60960" rIns="0" bIns="6096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4000" b="1" dirty="0">
                <a:solidFill>
                  <a:srgbClr val="004A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乔 宏 兴</a:t>
            </a:r>
            <a:endParaRPr lang="zh-CN" sz="4000" b="1" dirty="0">
              <a:solidFill>
                <a:srgbClr val="004A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sz="4000" b="1" dirty="0">
              <a:solidFill>
                <a:srgbClr val="004A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None/>
            </a:pPr>
            <a:r>
              <a:rPr lang="zh-CN" altLang="en-US" sz="3200" b="1" dirty="0">
                <a:solidFill>
                  <a:srgbClr val="004A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动物医药学院  兽医传染病教研室</a:t>
            </a:r>
            <a:endParaRPr lang="zh-CN" altLang="en-US" sz="3200" b="1" dirty="0">
              <a:solidFill>
                <a:srgbClr val="004A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buNone/>
            </a:pPr>
            <a:r>
              <a:rPr lang="zh-CN" altLang="en-US" sz="3200" b="1" dirty="0">
                <a:solidFill>
                  <a:srgbClr val="004A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004A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4A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sz="2800" b="1" dirty="0">
                <a:solidFill>
                  <a:srgbClr val="004A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zh-CN" sz="2800" b="1" dirty="0">
              <a:solidFill>
                <a:srgbClr val="004A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-7598" y="7101408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b="63198"/>
          <a:stretch>
            <a:fillRect/>
          </a:stretch>
        </p:blipFill>
        <p:spPr>
          <a:xfrm>
            <a:off x="950098" y="416705"/>
            <a:ext cx="4147127" cy="720000"/>
          </a:xfrm>
          <a:prstGeom prst="rect">
            <a:avLst/>
          </a:prstGeom>
        </p:spPr>
      </p:pic>
      <p:sp>
        <p:nvSpPr>
          <p:cNvPr id="19" name="Text Placeholder 12"/>
          <p:cNvSpPr txBox="1"/>
          <p:nvPr/>
        </p:nvSpPr>
        <p:spPr>
          <a:xfrm>
            <a:off x="1598295" y="1840230"/>
            <a:ext cx="9106535" cy="1228725"/>
          </a:xfrm>
          <a:prstGeom prst="rect">
            <a:avLst/>
          </a:prstGeom>
        </p:spPr>
        <p:txBody>
          <a:bodyPr vert="horz" lIns="0" tIns="60960" rIns="0" bIns="6096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335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335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复学后</a:t>
            </a:r>
            <a:r>
              <a:rPr lang="zh-CN" altLang="en-US" sz="5335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新冠疫情防控关键点</a:t>
            </a:r>
            <a:endParaRPr lang="zh-CN" altLang="en-US" sz="5335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703705" y="3068955"/>
            <a:ext cx="9001125" cy="0"/>
          </a:xfrm>
          <a:prstGeom prst="line">
            <a:avLst/>
          </a:prstGeom>
          <a:ln>
            <a:solidFill>
              <a:srgbClr val="004A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1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、保证充足的营养</a:t>
            </a:r>
            <a:endParaRPr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5640" y="1808480"/>
            <a:ext cx="5960110" cy="32410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蛋白质、维生素和微量元素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不要大量吃甜食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多吃菌类物质 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每天服用一片维生素C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411" name="Picture 2" descr="http://img3.imgtn.bdimg.com/it/u=2069722539,1610786808&amp;fm=23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170" y="1360805"/>
            <a:ext cx="3429000" cy="28575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412" name="Picture 4" descr="http://img5.imgtn.bdimg.com/it/u=2519531516,636493953&amp;fm=90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" y="4508818"/>
            <a:ext cx="5051425" cy="1890712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2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保证充足的睡眠</a:t>
            </a:r>
            <a:endParaRPr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96105" y="1413510"/>
            <a:ext cx="7637780" cy="48158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经调查我们的大部分学生睡觉在零点后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日出而作，日落而息，关灯不要玩手机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保持生活规律 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避免生物钟紊乱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避免熬夜+抽烟+喝酒+烧烤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谣言：吸烟喝酒防新冠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35" y="1755775"/>
            <a:ext cx="3975100" cy="3346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8000" y="12319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3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保持乐观</a:t>
            </a:r>
            <a:r>
              <a:rPr 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的心态</a:t>
            </a:r>
            <a:endParaRPr lang="zh-CN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364" name="Picture 6" descr="http://img0.imgtn.bdimg.com/it/u=3253245927,4049593195&amp;fm=23&amp;gp=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85105" y="1488440"/>
            <a:ext cx="6623050" cy="37249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363" name="Picture 4" descr="http://img4.imgtn.bdimg.com/it/u=2753495038,3703229068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" y="1477010"/>
            <a:ext cx="4260850" cy="37369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8480" y="123190"/>
            <a:ext cx="49168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4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坚持</a:t>
            </a:r>
            <a:r>
              <a:rPr 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适当的锻炼</a:t>
            </a:r>
            <a:endParaRPr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387" name="Picture 2" descr="http://img4.imgtn.bdimg.com/it/u=3254489492,3509729838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2001520"/>
            <a:ext cx="5200650" cy="2364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http://img1.imgtn.bdimg.com/it/u=3301924517,3462183252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2025650"/>
            <a:ext cx="5062220" cy="23399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5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、适当释放些压力</a:t>
            </a:r>
            <a:endParaRPr lang="zh-CN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8435" name="Picture 5" descr="http://img4.imgtn.bdimg.com/it/u=4221415533,2060531861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9605" y="1112520"/>
            <a:ext cx="2995930" cy="390017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8436" name="Picture 7" descr="http://img1.imgtn.bdimg.com/it/u=2133876897,3284381480&amp;fm=23&amp;gp=0.jpg"/>
          <p:cNvPicPr>
            <a:picLocks noChangeAspect="1"/>
          </p:cNvPicPr>
          <p:nvPr/>
        </p:nvPicPr>
        <p:blipFill>
          <a:blip r:embed="rId2"/>
          <a:srcRect t="13348" b="3883"/>
          <a:stretch>
            <a:fillRect/>
          </a:stretch>
        </p:blipFill>
        <p:spPr>
          <a:xfrm>
            <a:off x="1536065" y="1348105"/>
            <a:ext cx="5000625" cy="327596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" name="文本框 1"/>
          <p:cNvSpPr txBox="1"/>
          <p:nvPr/>
        </p:nvSpPr>
        <p:spPr>
          <a:xfrm>
            <a:off x="4079875" y="5165725"/>
            <a:ext cx="5081270" cy="156781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2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中国历经瘟疫上千次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9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新中国以来最严峻一次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9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新冠防控压力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6630" y="1348105"/>
            <a:ext cx="563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压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6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、良好的生活习惯</a:t>
            </a:r>
            <a:endParaRPr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2275" y="1808480"/>
            <a:ext cx="4725670" cy="32410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常喝酸奶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坚持长期服用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调节肠道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减少腹泻便秘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362" name="Picture 9" descr="yogurtspo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025" y="1485900"/>
            <a:ext cx="3399155" cy="3885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、良好的生活习惯</a:t>
            </a:r>
            <a:endParaRPr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56630" y="1353820"/>
            <a:ext cx="5089525" cy="48158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不干不净，吃了没病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蕴含科学道理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过于洁癖易过敏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糖尿病、肥胖、自闭症等与肠道菌群有关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多接触环境中的微生物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290" name="内容占位符 3" descr="人肠道益生菌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30" y="1790065"/>
            <a:ext cx="5176520" cy="3259455"/>
          </a:xfrm>
          <a:prstGeom prst="rect">
            <a:avLst/>
          </a:prstGeom>
          <a:ln w="12700">
            <a:solidFill>
              <a:srgbClr val="000000"/>
            </a:solidFill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、良好的生活习惯</a:t>
            </a:r>
            <a:endParaRPr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2505" y="1713230"/>
            <a:ext cx="4725670" cy="32410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产生维生素D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避免阳光暴晒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正气存内，邪不可干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提升人体内的正气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0" y="2027555"/>
            <a:ext cx="4728210" cy="280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17395" y="107950"/>
            <a:ext cx="898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、良好的生活习惯</a:t>
            </a:r>
            <a:endParaRPr lang="zh-CN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5275" y="1525270"/>
            <a:ext cx="5628005" cy="40284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提高免疫力的中药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黄芪、当归、红枣、党参、金银花等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正气存内，邪不可干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提升人体内的正气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2225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0" y="3453130"/>
            <a:ext cx="3592830" cy="2729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30" y="1143635"/>
            <a:ext cx="3581400" cy="206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5410" y="107950"/>
            <a:ext cx="54806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五、突发疫情应急预案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720" y="1487805"/>
            <a:ext cx="5976620" cy="49161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体温异常加外科口罩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及时联系学院负责人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及时送指定医院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追踪其密切接触者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避免校园内二代、三代病例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做好学生的心理安抚工作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及时公布学校疫情信息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2030095"/>
            <a:ext cx="4781550" cy="314325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3095604" cy="6858000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zh-CN" altLang="en-US" sz="3200" dirty="0">
              <a:solidFill>
                <a:srgbClr val="004A99"/>
              </a:solidFill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3967926" y="1057444"/>
            <a:ext cx="512660" cy="51138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3" rIns="121828" bIns="60913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109210" y="1057275"/>
            <a:ext cx="5302885" cy="51117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lnSpc>
                <a:spcPct val="100000"/>
              </a:lnSpc>
              <a:defRPr/>
            </a:pPr>
            <a:r>
              <a:rPr sz="28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毫不放松、积极应对</a:t>
            </a:r>
            <a:endParaRPr lang="zh-CN" altLang="zh-CN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3967926" y="1893066"/>
            <a:ext cx="512660" cy="51138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3" rIns="121828" bIns="60913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b="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3967926" y="2777447"/>
            <a:ext cx="512660" cy="51138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3" rIns="121828" bIns="60913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b="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5108575" y="1892935"/>
            <a:ext cx="5303520" cy="51117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lnSpc>
                <a:spcPct val="100000"/>
              </a:lnSpc>
              <a:defRPr/>
            </a:pP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防控传染病的主旋律</a:t>
            </a:r>
            <a:endParaRPr lang="zh-CN" altLang="zh-CN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3967926" y="3653856"/>
            <a:ext cx="512660" cy="51138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3" rIns="121828" bIns="60913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b="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5109210" y="2777490"/>
            <a:ext cx="5302885" cy="51117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lnSpc>
                <a:spcPct val="100000"/>
              </a:lnSpc>
              <a:defRPr/>
            </a:pP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校园防控主要关键点</a:t>
            </a:r>
            <a:endParaRPr lang="zh-CN" altLang="zh-CN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3968054" y="4539759"/>
            <a:ext cx="512660" cy="51138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3" rIns="121828" bIns="60913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3600" b="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5109210" y="3653790"/>
            <a:ext cx="5302885" cy="51117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lnSpc>
                <a:spcPct val="100000"/>
              </a:lnSpc>
              <a:defRPr/>
            </a:pP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加强学生、教师管理</a:t>
            </a:r>
            <a:endParaRPr lang="zh-CN" altLang="zh-CN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10990" y="1483302"/>
            <a:ext cx="765242" cy="3567430"/>
          </a:xfrm>
          <a:prstGeom prst="rect">
            <a:avLst/>
          </a:prstGeom>
          <a:noFill/>
        </p:spPr>
        <p:txBody>
          <a:bodyPr wrap="square" lIns="121815" tIns="60905" rIns="121815" bIns="60905">
            <a:spAutoFit/>
          </a:bodyPr>
          <a:lstStyle/>
          <a:p>
            <a:pPr algn="r">
              <a:defRPr/>
            </a:pPr>
            <a:r>
              <a:rPr lang="zh-CN" altLang="en-US" sz="3200" b="1" spc="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3200" b="1" spc="2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endParaRPr lang="zh-CN" altLang="en-US" sz="3200" b="1" spc="2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-7598" y="7101408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84"/>
          <p:cNvSpPr/>
          <p:nvPr/>
        </p:nvSpPr>
        <p:spPr>
          <a:xfrm>
            <a:off x="5108575" y="4539615"/>
            <a:ext cx="5303520" cy="51117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lstStyle/>
          <a:p>
            <a:pPr algn="ctr">
              <a:lnSpc>
                <a:spcPct val="100000"/>
              </a:lnSpc>
              <a:defRPr/>
            </a:pP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如何提高自身免疫力</a:t>
            </a:r>
            <a:endParaRPr lang="zh-CN" altLang="zh-CN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 84"/>
          <p:cNvSpPr/>
          <p:nvPr/>
        </p:nvSpPr>
        <p:spPr>
          <a:xfrm>
            <a:off x="5109210" y="5473700"/>
            <a:ext cx="5303520" cy="51117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3" tIns="81307" rIns="162613" bIns="81307" anchor="ctr"/>
          <a:p>
            <a:pPr algn="ctr">
              <a:lnSpc>
                <a:spcPct val="100000"/>
              </a:lnSpc>
              <a:defRPr/>
            </a:pPr>
            <a:r>
              <a:rPr lang="zh-CN" altLang="zh-CN" sz="28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突发疫情、应急预案</a:t>
            </a:r>
            <a:endParaRPr lang="zh-CN" altLang="zh-CN" sz="28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68054" y="5473844"/>
            <a:ext cx="512660" cy="511385"/>
          </a:xfrm>
          <a:prstGeom prst="roundRect">
            <a:avLst/>
          </a:prstGeom>
          <a:solidFill>
            <a:srgbClr val="004A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3" rIns="121828" bIns="60913" anchor="ctr"/>
          <a:p>
            <a:pPr algn="ctr">
              <a:lnSpc>
                <a:spcPct val="100000"/>
              </a:lnSpc>
              <a:defRPr/>
            </a:pPr>
            <a:r>
              <a:rPr lang="en-US" sz="3600" b="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6</a:t>
            </a:r>
            <a:endParaRPr lang="en-US" sz="3600" b="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35250" y="111125"/>
            <a:ext cx="8686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从我做起  人人自觉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9865" y="1126490"/>
            <a:ext cx="4752340" cy="26244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35250" y="3978275"/>
            <a:ext cx="8163560" cy="24536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2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微生物是地球的主宰者</a:t>
            </a: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，保护生态平衡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2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保护野生动物，就是在保护我们自己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2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秦人不暇自哀，而后人哀之。后人哀之而不鉴之，亦使后人而复哀后人也。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85490" y="0"/>
            <a:ext cx="67379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齐心协力 共交防控合格答卷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3325" y="1544320"/>
            <a:ext cx="7685405" cy="432752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465695" y="2180865"/>
            <a:ext cx="342816" cy="672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4" name="矩形 23"/>
          <p:cNvSpPr/>
          <p:nvPr/>
        </p:nvSpPr>
        <p:spPr>
          <a:xfrm>
            <a:off x="5465695" y="2180865"/>
            <a:ext cx="2628255" cy="32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5" name="矩形 24"/>
          <p:cNvSpPr/>
          <p:nvPr/>
        </p:nvSpPr>
        <p:spPr>
          <a:xfrm rot="5400000">
            <a:off x="6697575" y="3462963"/>
            <a:ext cx="2893711" cy="32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6" name="矩形 25"/>
          <p:cNvSpPr/>
          <p:nvPr/>
        </p:nvSpPr>
        <p:spPr>
          <a:xfrm flipV="1">
            <a:off x="5465695" y="4402247"/>
            <a:ext cx="342816" cy="457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7" name="矩形 26"/>
          <p:cNvSpPr/>
          <p:nvPr/>
        </p:nvSpPr>
        <p:spPr>
          <a:xfrm flipV="1">
            <a:off x="5465695" y="4745063"/>
            <a:ext cx="2628255" cy="32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28" name="TextBox 27"/>
          <p:cNvSpPr txBox="1"/>
          <p:nvPr/>
        </p:nvSpPr>
        <p:spPr>
          <a:xfrm>
            <a:off x="3791744" y="3774073"/>
            <a:ext cx="324077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/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感谢聆听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1254" y="3019635"/>
            <a:ext cx="4704237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r"/>
            <a:r>
              <a:rPr lang="en-US" altLang="zh-CN" sz="5865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5865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-7598" y="7101408"/>
            <a:ext cx="12199599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4" tIns="34272" rIns="68544" bIns="3427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endParaRPr lang="zh-CN" altLang="zh-CN" sz="2665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1952" y="2154284"/>
            <a:ext cx="1033515" cy="337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>
              <a:defRPr/>
            </a:pPr>
            <a:r>
              <a:rPr lang="en-US" altLang="zh-CN" sz="175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www.1ppt.com/hangye/ 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zh-CN" altLang="en-US" sz="175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www.1ppt.com/sucai/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en-US" altLang="zh-CN" sz="175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www.1ppt.com/tubiao/      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zh-CN" altLang="en-US" sz="175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www.1ppt.com/powerpoint/      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en-US" altLang="zh-CN" sz="175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www.1ppt.com/excel/  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zh-CN" altLang="en-US" sz="175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www.1ppt.com/kejian/ 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zh-CN" altLang="en-US" sz="175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www.1ppt.com/shiti/  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zh-CN" altLang="en-US" sz="175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www.1ppt.com/jiaoan/        PPT</a:t>
            </a:r>
            <a:r>
              <a:rPr lang="zh-CN" altLang="en-US" sz="175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75" kern="0" dirty="0">
                <a:solidFill>
                  <a:sysClr val="window" lastClr="FFFFFF"/>
                </a:solidFill>
              </a:rPr>
              <a:t>www.1ppt.cn</a:t>
            </a:r>
            <a:endParaRPr lang="en-US" altLang="zh-CN" sz="175" kern="0" dirty="0">
              <a:solidFill>
                <a:sysClr val="window" lastClr="FFFFFF"/>
              </a:solidFill>
            </a:endParaRPr>
          </a:p>
          <a:p>
            <a:pPr defTabSz="1218565">
              <a:defRPr/>
            </a:pPr>
            <a:r>
              <a:rPr lang="en-US" altLang="zh-CN" sz="175" kern="0" dirty="0">
                <a:solidFill>
                  <a:sysClr val="window" lastClr="FFFFFF"/>
                </a:solidFill>
              </a:rPr>
              <a:t> </a:t>
            </a:r>
            <a:endParaRPr lang="zh-CN" altLang="en-US" sz="175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/>
        </p:nvSpPr>
        <p:spPr>
          <a:xfrm>
            <a:off x="1665605" y="-6985"/>
            <a:ext cx="8636635" cy="8521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r>
              <a:rPr sz="4000" b="1">
                <a:solidFill>
                  <a:srgbClr val="FF0000"/>
                </a:solidFill>
                <a:ea typeface="微软雅黑" panose="020B0503020204020204" pitchFamily="34" charset="-122"/>
              </a:rPr>
              <a:t>一、毫不放松、积极应对</a:t>
            </a:r>
            <a:r>
              <a:rPr lang="zh-CN" altLang="en-US" sz="4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271770" y="1142365"/>
            <a:ext cx="5897245" cy="51835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  <a:miter lim="400000"/>
          </a:ln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9pPr>
          </a:lstStyle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海外疫情此起彼伏绵延不断  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国内无症状感染者、常阳患者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不要对疫苗期望值太高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疫情不确定因素依然存在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思想上不能麻痹大意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做好长期防控战的准备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230" y="1196340"/>
            <a:ext cx="4040505" cy="507619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6360" y="107950"/>
            <a:ext cx="8686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二、防控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传染病的主旋律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337" name="未知"/>
          <p:cNvSpPr/>
          <p:nvPr/>
        </p:nvSpPr>
        <p:spPr bwMode="auto">
          <a:xfrm>
            <a:off x="5037455" y="1750060"/>
            <a:ext cx="2103438" cy="3892550"/>
          </a:xfrm>
          <a:custGeom>
            <a:avLst/>
            <a:gdLst>
              <a:gd name="T0" fmla="*/ 1166 w 1192"/>
              <a:gd name="T1" fmla="*/ 4 h 2205"/>
              <a:gd name="T2" fmla="*/ 1106 w 1192"/>
              <a:gd name="T3" fmla="*/ 16 h 2205"/>
              <a:gd name="T4" fmla="*/ 1053 w 1192"/>
              <a:gd name="T5" fmla="*/ 30 h 2205"/>
              <a:gd name="T6" fmla="*/ 1001 w 1192"/>
              <a:gd name="T7" fmla="*/ 45 h 2205"/>
              <a:gd name="T8" fmla="*/ 948 w 1192"/>
              <a:gd name="T9" fmla="*/ 64 h 2205"/>
              <a:gd name="T10" fmla="*/ 889 w 1192"/>
              <a:gd name="T11" fmla="*/ 88 h 2205"/>
              <a:gd name="T12" fmla="*/ 831 w 1192"/>
              <a:gd name="T13" fmla="*/ 113 h 2205"/>
              <a:gd name="T14" fmla="*/ 774 w 1192"/>
              <a:gd name="T15" fmla="*/ 142 h 2205"/>
              <a:gd name="T16" fmla="*/ 726 w 1192"/>
              <a:gd name="T17" fmla="*/ 171 h 2205"/>
              <a:gd name="T18" fmla="*/ 677 w 1192"/>
              <a:gd name="T19" fmla="*/ 202 h 2205"/>
              <a:gd name="T20" fmla="*/ 623 w 1192"/>
              <a:gd name="T21" fmla="*/ 241 h 2205"/>
              <a:gd name="T22" fmla="*/ 576 w 1192"/>
              <a:gd name="T23" fmla="*/ 276 h 2205"/>
              <a:gd name="T24" fmla="*/ 501 w 1192"/>
              <a:gd name="T25" fmla="*/ 344 h 2205"/>
              <a:gd name="T26" fmla="*/ 436 w 1192"/>
              <a:gd name="T27" fmla="*/ 410 h 2205"/>
              <a:gd name="T28" fmla="*/ 385 w 1192"/>
              <a:gd name="T29" fmla="*/ 470 h 2205"/>
              <a:gd name="T30" fmla="*/ 331 w 1192"/>
              <a:gd name="T31" fmla="*/ 540 h 2205"/>
              <a:gd name="T32" fmla="*/ 283 w 1192"/>
              <a:gd name="T33" fmla="*/ 617 h 2205"/>
              <a:gd name="T34" fmla="*/ 238 w 1192"/>
              <a:gd name="T35" fmla="*/ 693 h 2205"/>
              <a:gd name="T36" fmla="*/ 200 w 1192"/>
              <a:gd name="T37" fmla="*/ 777 h 2205"/>
              <a:gd name="T38" fmla="*/ 168 w 1192"/>
              <a:gd name="T39" fmla="*/ 868 h 2205"/>
              <a:gd name="T40" fmla="*/ 134 w 1192"/>
              <a:gd name="T41" fmla="*/ 980 h 2205"/>
              <a:gd name="T42" fmla="*/ 114 w 1192"/>
              <a:gd name="T43" fmla="*/ 1089 h 2205"/>
              <a:gd name="T44" fmla="*/ 98 w 1192"/>
              <a:gd name="T45" fmla="*/ 1230 h 2205"/>
              <a:gd name="T46" fmla="*/ 98 w 1192"/>
              <a:gd name="T47" fmla="*/ 1353 h 2205"/>
              <a:gd name="T48" fmla="*/ 110 w 1192"/>
              <a:gd name="T49" fmla="*/ 1464 h 2205"/>
              <a:gd name="T50" fmla="*/ 129 w 1192"/>
              <a:gd name="T51" fmla="*/ 1579 h 2205"/>
              <a:gd name="T52" fmla="*/ 165 w 1192"/>
              <a:gd name="T53" fmla="*/ 1704 h 2205"/>
              <a:gd name="T54" fmla="*/ 208 w 1192"/>
              <a:gd name="T55" fmla="*/ 1821 h 2205"/>
              <a:gd name="T56" fmla="*/ 268 w 1192"/>
              <a:gd name="T57" fmla="*/ 1932 h 2205"/>
              <a:gd name="T58" fmla="*/ 817 w 1192"/>
              <a:gd name="T59" fmla="*/ 2205 h 2205"/>
              <a:gd name="T60" fmla="*/ 804 w 1192"/>
              <a:gd name="T61" fmla="*/ 1622 h 2205"/>
              <a:gd name="T62" fmla="*/ 754 w 1192"/>
              <a:gd name="T63" fmla="*/ 1530 h 2205"/>
              <a:gd name="T64" fmla="*/ 725 w 1192"/>
              <a:gd name="T65" fmla="*/ 1442 h 2205"/>
              <a:gd name="T66" fmla="*/ 714 w 1192"/>
              <a:gd name="T67" fmla="*/ 1357 h 2205"/>
              <a:gd name="T68" fmla="*/ 710 w 1192"/>
              <a:gd name="T69" fmla="*/ 1273 h 2205"/>
              <a:gd name="T70" fmla="*/ 718 w 1192"/>
              <a:gd name="T71" fmla="*/ 1175 h 2205"/>
              <a:gd name="T72" fmla="*/ 741 w 1192"/>
              <a:gd name="T73" fmla="*/ 1078 h 2205"/>
              <a:gd name="T74" fmla="*/ 776 w 1192"/>
              <a:gd name="T75" fmla="*/ 988 h 2205"/>
              <a:gd name="T76" fmla="*/ 817 w 1192"/>
              <a:gd name="T77" fmla="*/ 916 h 2205"/>
              <a:gd name="T78" fmla="*/ 855 w 1192"/>
              <a:gd name="T79" fmla="*/ 865 h 2205"/>
              <a:gd name="T80" fmla="*/ 900 w 1192"/>
              <a:gd name="T81" fmla="*/ 813 h 2205"/>
              <a:gd name="T82" fmla="*/ 943 w 1192"/>
              <a:gd name="T83" fmla="*/ 769 h 2205"/>
              <a:gd name="T84" fmla="*/ 993 w 1192"/>
              <a:gd name="T85" fmla="*/ 730 h 2205"/>
              <a:gd name="T86" fmla="*/ 1052 w 1192"/>
              <a:gd name="T87" fmla="*/ 691 h 2205"/>
              <a:gd name="T88" fmla="*/ 1109 w 1192"/>
              <a:gd name="T89" fmla="*/ 659 h 2205"/>
              <a:gd name="T90" fmla="*/ 1192 w 1192"/>
              <a:gd name="T91" fmla="*/ 631 h 2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2" h="2205">
                <a:moveTo>
                  <a:pt x="1192" y="0"/>
                </a:moveTo>
                <a:lnTo>
                  <a:pt x="1166" y="4"/>
                </a:lnTo>
                <a:lnTo>
                  <a:pt x="1141" y="8"/>
                </a:lnTo>
                <a:lnTo>
                  <a:pt x="1106" y="16"/>
                </a:lnTo>
                <a:lnTo>
                  <a:pt x="1080" y="22"/>
                </a:lnTo>
                <a:lnTo>
                  <a:pt x="1053" y="30"/>
                </a:lnTo>
                <a:lnTo>
                  <a:pt x="1028" y="38"/>
                </a:lnTo>
                <a:lnTo>
                  <a:pt x="1001" y="45"/>
                </a:lnTo>
                <a:lnTo>
                  <a:pt x="975" y="53"/>
                </a:lnTo>
                <a:lnTo>
                  <a:pt x="948" y="64"/>
                </a:lnTo>
                <a:lnTo>
                  <a:pt x="916" y="76"/>
                </a:lnTo>
                <a:lnTo>
                  <a:pt x="889" y="88"/>
                </a:lnTo>
                <a:lnTo>
                  <a:pt x="861" y="100"/>
                </a:lnTo>
                <a:lnTo>
                  <a:pt x="831" y="113"/>
                </a:lnTo>
                <a:lnTo>
                  <a:pt x="801" y="128"/>
                </a:lnTo>
                <a:lnTo>
                  <a:pt x="774" y="142"/>
                </a:lnTo>
                <a:lnTo>
                  <a:pt x="749" y="158"/>
                </a:lnTo>
                <a:lnTo>
                  <a:pt x="726" y="171"/>
                </a:lnTo>
                <a:lnTo>
                  <a:pt x="703" y="188"/>
                </a:lnTo>
                <a:lnTo>
                  <a:pt x="677" y="202"/>
                </a:lnTo>
                <a:lnTo>
                  <a:pt x="649" y="221"/>
                </a:lnTo>
                <a:lnTo>
                  <a:pt x="623" y="241"/>
                </a:lnTo>
                <a:lnTo>
                  <a:pt x="599" y="260"/>
                </a:lnTo>
                <a:lnTo>
                  <a:pt x="576" y="276"/>
                </a:lnTo>
                <a:lnTo>
                  <a:pt x="539" y="307"/>
                </a:lnTo>
                <a:lnTo>
                  <a:pt x="501" y="344"/>
                </a:lnTo>
                <a:lnTo>
                  <a:pt x="471" y="371"/>
                </a:lnTo>
                <a:lnTo>
                  <a:pt x="436" y="410"/>
                </a:lnTo>
                <a:lnTo>
                  <a:pt x="412" y="438"/>
                </a:lnTo>
                <a:lnTo>
                  <a:pt x="385" y="470"/>
                </a:lnTo>
                <a:lnTo>
                  <a:pt x="355" y="507"/>
                </a:lnTo>
                <a:lnTo>
                  <a:pt x="331" y="540"/>
                </a:lnTo>
                <a:lnTo>
                  <a:pt x="307" y="579"/>
                </a:lnTo>
                <a:lnTo>
                  <a:pt x="283" y="617"/>
                </a:lnTo>
                <a:lnTo>
                  <a:pt x="258" y="658"/>
                </a:lnTo>
                <a:lnTo>
                  <a:pt x="238" y="693"/>
                </a:lnTo>
                <a:lnTo>
                  <a:pt x="219" y="736"/>
                </a:lnTo>
                <a:lnTo>
                  <a:pt x="200" y="777"/>
                </a:lnTo>
                <a:lnTo>
                  <a:pt x="184" y="821"/>
                </a:lnTo>
                <a:lnTo>
                  <a:pt x="168" y="868"/>
                </a:lnTo>
                <a:lnTo>
                  <a:pt x="148" y="926"/>
                </a:lnTo>
                <a:lnTo>
                  <a:pt x="134" y="980"/>
                </a:lnTo>
                <a:lnTo>
                  <a:pt x="121" y="1035"/>
                </a:lnTo>
                <a:lnTo>
                  <a:pt x="114" y="1089"/>
                </a:lnTo>
                <a:lnTo>
                  <a:pt x="105" y="1152"/>
                </a:lnTo>
                <a:lnTo>
                  <a:pt x="98" y="1230"/>
                </a:lnTo>
                <a:lnTo>
                  <a:pt x="97" y="1292"/>
                </a:lnTo>
                <a:lnTo>
                  <a:pt x="98" y="1353"/>
                </a:lnTo>
                <a:lnTo>
                  <a:pt x="103" y="1411"/>
                </a:lnTo>
                <a:lnTo>
                  <a:pt x="110" y="1464"/>
                </a:lnTo>
                <a:lnTo>
                  <a:pt x="117" y="1521"/>
                </a:lnTo>
                <a:lnTo>
                  <a:pt x="129" y="1579"/>
                </a:lnTo>
                <a:lnTo>
                  <a:pt x="145" y="1641"/>
                </a:lnTo>
                <a:lnTo>
                  <a:pt x="165" y="1704"/>
                </a:lnTo>
                <a:lnTo>
                  <a:pt x="186" y="1763"/>
                </a:lnTo>
                <a:lnTo>
                  <a:pt x="208" y="1821"/>
                </a:lnTo>
                <a:lnTo>
                  <a:pt x="235" y="1878"/>
                </a:lnTo>
                <a:lnTo>
                  <a:pt x="268" y="1932"/>
                </a:lnTo>
                <a:lnTo>
                  <a:pt x="0" y="2084"/>
                </a:lnTo>
                <a:lnTo>
                  <a:pt x="817" y="2205"/>
                </a:lnTo>
                <a:lnTo>
                  <a:pt x="1118" y="1454"/>
                </a:lnTo>
                <a:lnTo>
                  <a:pt x="804" y="1622"/>
                </a:lnTo>
                <a:lnTo>
                  <a:pt x="773" y="1574"/>
                </a:lnTo>
                <a:lnTo>
                  <a:pt x="754" y="1530"/>
                </a:lnTo>
                <a:lnTo>
                  <a:pt x="737" y="1486"/>
                </a:lnTo>
                <a:lnTo>
                  <a:pt x="725" y="1442"/>
                </a:lnTo>
                <a:lnTo>
                  <a:pt x="716" y="1398"/>
                </a:lnTo>
                <a:lnTo>
                  <a:pt x="714" y="1357"/>
                </a:lnTo>
                <a:lnTo>
                  <a:pt x="710" y="1315"/>
                </a:lnTo>
                <a:lnTo>
                  <a:pt x="710" y="1273"/>
                </a:lnTo>
                <a:lnTo>
                  <a:pt x="712" y="1223"/>
                </a:lnTo>
                <a:lnTo>
                  <a:pt x="718" y="1175"/>
                </a:lnTo>
                <a:lnTo>
                  <a:pt x="729" y="1121"/>
                </a:lnTo>
                <a:lnTo>
                  <a:pt x="741" y="1078"/>
                </a:lnTo>
                <a:lnTo>
                  <a:pt x="760" y="1029"/>
                </a:lnTo>
                <a:lnTo>
                  <a:pt x="776" y="988"/>
                </a:lnTo>
                <a:lnTo>
                  <a:pt x="799" y="947"/>
                </a:lnTo>
                <a:lnTo>
                  <a:pt x="817" y="916"/>
                </a:lnTo>
                <a:lnTo>
                  <a:pt x="836" y="891"/>
                </a:lnTo>
                <a:lnTo>
                  <a:pt x="855" y="865"/>
                </a:lnTo>
                <a:lnTo>
                  <a:pt x="877" y="839"/>
                </a:lnTo>
                <a:lnTo>
                  <a:pt x="900" y="813"/>
                </a:lnTo>
                <a:lnTo>
                  <a:pt x="920" y="794"/>
                </a:lnTo>
                <a:lnTo>
                  <a:pt x="943" y="769"/>
                </a:lnTo>
                <a:lnTo>
                  <a:pt x="966" y="751"/>
                </a:lnTo>
                <a:lnTo>
                  <a:pt x="993" y="730"/>
                </a:lnTo>
                <a:lnTo>
                  <a:pt x="1025" y="709"/>
                </a:lnTo>
                <a:lnTo>
                  <a:pt x="1052" y="691"/>
                </a:lnTo>
                <a:lnTo>
                  <a:pt x="1075" y="678"/>
                </a:lnTo>
                <a:lnTo>
                  <a:pt x="1109" y="659"/>
                </a:lnTo>
                <a:lnTo>
                  <a:pt x="1141" y="645"/>
                </a:lnTo>
                <a:lnTo>
                  <a:pt x="1192" y="631"/>
                </a:lnTo>
                <a:lnTo>
                  <a:pt x="1192" y="0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54338" name="未知"/>
          <p:cNvSpPr/>
          <p:nvPr/>
        </p:nvSpPr>
        <p:spPr bwMode="auto">
          <a:xfrm>
            <a:off x="6650355" y="1243648"/>
            <a:ext cx="3127375" cy="3522662"/>
          </a:xfrm>
          <a:custGeom>
            <a:avLst/>
            <a:gdLst>
              <a:gd name="T0" fmla="*/ 699 w 1772"/>
              <a:gd name="T1" fmla="*/ 297 h 1996"/>
              <a:gd name="T2" fmla="*/ 764 w 1772"/>
              <a:gd name="T3" fmla="*/ 310 h 1996"/>
              <a:gd name="T4" fmla="*/ 814 w 1772"/>
              <a:gd name="T5" fmla="*/ 322 h 1996"/>
              <a:gd name="T6" fmla="*/ 866 w 1772"/>
              <a:gd name="T7" fmla="*/ 338 h 1996"/>
              <a:gd name="T8" fmla="*/ 919 w 1772"/>
              <a:gd name="T9" fmla="*/ 356 h 1996"/>
              <a:gd name="T10" fmla="*/ 979 w 1772"/>
              <a:gd name="T11" fmla="*/ 380 h 1996"/>
              <a:gd name="T12" fmla="*/ 1037 w 1772"/>
              <a:gd name="T13" fmla="*/ 406 h 1996"/>
              <a:gd name="T14" fmla="*/ 1094 w 1772"/>
              <a:gd name="T15" fmla="*/ 434 h 1996"/>
              <a:gd name="T16" fmla="*/ 1142 w 1772"/>
              <a:gd name="T17" fmla="*/ 464 h 1996"/>
              <a:gd name="T18" fmla="*/ 1191 w 1772"/>
              <a:gd name="T19" fmla="*/ 495 h 1996"/>
              <a:gd name="T20" fmla="*/ 1245 w 1772"/>
              <a:gd name="T21" fmla="*/ 532 h 1996"/>
              <a:gd name="T22" fmla="*/ 1292 w 1772"/>
              <a:gd name="T23" fmla="*/ 569 h 1996"/>
              <a:gd name="T24" fmla="*/ 1366 w 1772"/>
              <a:gd name="T25" fmla="*/ 635 h 1996"/>
              <a:gd name="T26" fmla="*/ 1431 w 1772"/>
              <a:gd name="T27" fmla="*/ 701 h 1996"/>
              <a:gd name="T28" fmla="*/ 1482 w 1772"/>
              <a:gd name="T29" fmla="*/ 761 h 1996"/>
              <a:gd name="T30" fmla="*/ 1536 w 1772"/>
              <a:gd name="T31" fmla="*/ 833 h 1996"/>
              <a:gd name="T32" fmla="*/ 1586 w 1772"/>
              <a:gd name="T33" fmla="*/ 909 h 1996"/>
              <a:gd name="T34" fmla="*/ 1629 w 1772"/>
              <a:gd name="T35" fmla="*/ 985 h 1996"/>
              <a:gd name="T36" fmla="*/ 1668 w 1772"/>
              <a:gd name="T37" fmla="*/ 1070 h 1996"/>
              <a:gd name="T38" fmla="*/ 1700 w 1772"/>
              <a:gd name="T39" fmla="*/ 1160 h 1996"/>
              <a:gd name="T40" fmla="*/ 1734 w 1772"/>
              <a:gd name="T41" fmla="*/ 1272 h 1996"/>
              <a:gd name="T42" fmla="*/ 1754 w 1772"/>
              <a:gd name="T43" fmla="*/ 1381 h 1996"/>
              <a:gd name="T44" fmla="*/ 1770 w 1772"/>
              <a:gd name="T45" fmla="*/ 1522 h 1996"/>
              <a:gd name="T46" fmla="*/ 1770 w 1772"/>
              <a:gd name="T47" fmla="*/ 1644 h 1996"/>
              <a:gd name="T48" fmla="*/ 1758 w 1772"/>
              <a:gd name="T49" fmla="*/ 1755 h 1996"/>
              <a:gd name="T50" fmla="*/ 1739 w 1772"/>
              <a:gd name="T51" fmla="*/ 1870 h 1996"/>
              <a:gd name="T52" fmla="*/ 1703 w 1772"/>
              <a:gd name="T53" fmla="*/ 1996 h 1996"/>
              <a:gd name="T54" fmla="*/ 1145 w 1772"/>
              <a:gd name="T55" fmla="*/ 1711 h 1996"/>
              <a:gd name="T56" fmla="*/ 1159 w 1772"/>
              <a:gd name="T57" fmla="*/ 1607 h 1996"/>
              <a:gd name="T58" fmla="*/ 1156 w 1772"/>
              <a:gd name="T59" fmla="*/ 1514 h 1996"/>
              <a:gd name="T60" fmla="*/ 1140 w 1772"/>
              <a:gd name="T61" fmla="*/ 1413 h 1996"/>
              <a:gd name="T62" fmla="*/ 1109 w 1772"/>
              <a:gd name="T63" fmla="*/ 1322 h 1996"/>
              <a:gd name="T64" fmla="*/ 1070 w 1772"/>
              <a:gd name="T65" fmla="*/ 1239 h 1996"/>
              <a:gd name="T66" fmla="*/ 1032 w 1772"/>
              <a:gd name="T67" fmla="*/ 1183 h 1996"/>
              <a:gd name="T68" fmla="*/ 992 w 1772"/>
              <a:gd name="T69" fmla="*/ 1132 h 1996"/>
              <a:gd name="T70" fmla="*/ 947 w 1772"/>
              <a:gd name="T71" fmla="*/ 1086 h 1996"/>
              <a:gd name="T72" fmla="*/ 901 w 1772"/>
              <a:gd name="T73" fmla="*/ 1043 h 1996"/>
              <a:gd name="T74" fmla="*/ 842 w 1772"/>
              <a:gd name="T75" fmla="*/ 1002 h 1996"/>
              <a:gd name="T76" fmla="*/ 792 w 1772"/>
              <a:gd name="T77" fmla="*/ 971 h 1996"/>
              <a:gd name="T78" fmla="*/ 729 w 1772"/>
              <a:gd name="T79" fmla="*/ 940 h 1996"/>
              <a:gd name="T80" fmla="*/ 676 w 1772"/>
              <a:gd name="T81" fmla="*/ 922 h 1996"/>
              <a:gd name="T82" fmla="*/ 598 w 1772"/>
              <a:gd name="T83" fmla="*/ 905 h 1996"/>
              <a:gd name="T84" fmla="*/ 520 w 1772"/>
              <a:gd name="T85" fmla="*/ 899 h 1996"/>
              <a:gd name="T86" fmla="*/ 498 w 1772"/>
              <a:gd name="T87" fmla="*/ 1222 h 1996"/>
              <a:gd name="T88" fmla="*/ 497 w 1772"/>
              <a:gd name="T89" fmla="*/ 0 h 1996"/>
              <a:gd name="T90" fmla="*/ 524 w 1772"/>
              <a:gd name="T91" fmla="*/ 280 h 1996"/>
              <a:gd name="T92" fmla="*/ 604 w 1772"/>
              <a:gd name="T93" fmla="*/ 285 h 1996"/>
              <a:gd name="T94" fmla="*/ 675 w 1772"/>
              <a:gd name="T95" fmla="*/ 293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2" h="1996">
                <a:moveTo>
                  <a:pt x="675" y="293"/>
                </a:moveTo>
                <a:lnTo>
                  <a:pt x="699" y="297"/>
                </a:lnTo>
                <a:lnTo>
                  <a:pt x="732" y="302"/>
                </a:lnTo>
                <a:lnTo>
                  <a:pt x="764" y="310"/>
                </a:lnTo>
                <a:lnTo>
                  <a:pt x="787" y="315"/>
                </a:lnTo>
                <a:lnTo>
                  <a:pt x="814" y="322"/>
                </a:lnTo>
                <a:lnTo>
                  <a:pt x="839" y="330"/>
                </a:lnTo>
                <a:lnTo>
                  <a:pt x="866" y="338"/>
                </a:lnTo>
                <a:lnTo>
                  <a:pt x="891" y="345"/>
                </a:lnTo>
                <a:lnTo>
                  <a:pt x="919" y="356"/>
                </a:lnTo>
                <a:lnTo>
                  <a:pt x="951" y="369"/>
                </a:lnTo>
                <a:lnTo>
                  <a:pt x="979" y="380"/>
                </a:lnTo>
                <a:lnTo>
                  <a:pt x="1006" y="392"/>
                </a:lnTo>
                <a:lnTo>
                  <a:pt x="1037" y="406"/>
                </a:lnTo>
                <a:lnTo>
                  <a:pt x="1067" y="421"/>
                </a:lnTo>
                <a:lnTo>
                  <a:pt x="1094" y="434"/>
                </a:lnTo>
                <a:lnTo>
                  <a:pt x="1120" y="450"/>
                </a:lnTo>
                <a:lnTo>
                  <a:pt x="1142" y="464"/>
                </a:lnTo>
                <a:lnTo>
                  <a:pt x="1165" y="480"/>
                </a:lnTo>
                <a:lnTo>
                  <a:pt x="1191" y="495"/>
                </a:lnTo>
                <a:lnTo>
                  <a:pt x="1219" y="513"/>
                </a:lnTo>
                <a:lnTo>
                  <a:pt x="1245" y="532"/>
                </a:lnTo>
                <a:lnTo>
                  <a:pt x="1269" y="551"/>
                </a:lnTo>
                <a:lnTo>
                  <a:pt x="1292" y="569"/>
                </a:lnTo>
                <a:lnTo>
                  <a:pt x="1328" y="600"/>
                </a:lnTo>
                <a:lnTo>
                  <a:pt x="1366" y="635"/>
                </a:lnTo>
                <a:lnTo>
                  <a:pt x="1396" y="662"/>
                </a:lnTo>
                <a:lnTo>
                  <a:pt x="1431" y="701"/>
                </a:lnTo>
                <a:lnTo>
                  <a:pt x="1455" y="729"/>
                </a:lnTo>
                <a:lnTo>
                  <a:pt x="1482" y="761"/>
                </a:lnTo>
                <a:lnTo>
                  <a:pt x="1512" y="798"/>
                </a:lnTo>
                <a:lnTo>
                  <a:pt x="1536" y="833"/>
                </a:lnTo>
                <a:lnTo>
                  <a:pt x="1560" y="872"/>
                </a:lnTo>
                <a:lnTo>
                  <a:pt x="1586" y="909"/>
                </a:lnTo>
                <a:lnTo>
                  <a:pt x="1607" y="950"/>
                </a:lnTo>
                <a:lnTo>
                  <a:pt x="1629" y="985"/>
                </a:lnTo>
                <a:lnTo>
                  <a:pt x="1649" y="1028"/>
                </a:lnTo>
                <a:lnTo>
                  <a:pt x="1668" y="1070"/>
                </a:lnTo>
                <a:lnTo>
                  <a:pt x="1684" y="1113"/>
                </a:lnTo>
                <a:lnTo>
                  <a:pt x="1700" y="1160"/>
                </a:lnTo>
                <a:lnTo>
                  <a:pt x="1720" y="1218"/>
                </a:lnTo>
                <a:lnTo>
                  <a:pt x="1734" y="1272"/>
                </a:lnTo>
                <a:lnTo>
                  <a:pt x="1747" y="1327"/>
                </a:lnTo>
                <a:lnTo>
                  <a:pt x="1754" y="1381"/>
                </a:lnTo>
                <a:lnTo>
                  <a:pt x="1764" y="1444"/>
                </a:lnTo>
                <a:lnTo>
                  <a:pt x="1770" y="1522"/>
                </a:lnTo>
                <a:lnTo>
                  <a:pt x="1772" y="1583"/>
                </a:lnTo>
                <a:lnTo>
                  <a:pt x="1770" y="1644"/>
                </a:lnTo>
                <a:lnTo>
                  <a:pt x="1765" y="1701"/>
                </a:lnTo>
                <a:lnTo>
                  <a:pt x="1758" y="1755"/>
                </a:lnTo>
                <a:lnTo>
                  <a:pt x="1751" y="1812"/>
                </a:lnTo>
                <a:lnTo>
                  <a:pt x="1739" y="1870"/>
                </a:lnTo>
                <a:lnTo>
                  <a:pt x="1723" y="1932"/>
                </a:lnTo>
                <a:lnTo>
                  <a:pt x="1703" y="1996"/>
                </a:lnTo>
                <a:lnTo>
                  <a:pt x="1587" y="1635"/>
                </a:lnTo>
                <a:lnTo>
                  <a:pt x="1145" y="1711"/>
                </a:lnTo>
                <a:lnTo>
                  <a:pt x="1155" y="1648"/>
                </a:lnTo>
                <a:lnTo>
                  <a:pt x="1159" y="1607"/>
                </a:lnTo>
                <a:lnTo>
                  <a:pt x="1159" y="1564"/>
                </a:lnTo>
                <a:lnTo>
                  <a:pt x="1156" y="1514"/>
                </a:lnTo>
                <a:lnTo>
                  <a:pt x="1149" y="1467"/>
                </a:lnTo>
                <a:lnTo>
                  <a:pt x="1140" y="1413"/>
                </a:lnTo>
                <a:lnTo>
                  <a:pt x="1128" y="1370"/>
                </a:lnTo>
                <a:lnTo>
                  <a:pt x="1109" y="1322"/>
                </a:lnTo>
                <a:lnTo>
                  <a:pt x="1091" y="1280"/>
                </a:lnTo>
                <a:lnTo>
                  <a:pt x="1070" y="1239"/>
                </a:lnTo>
                <a:lnTo>
                  <a:pt x="1051" y="1208"/>
                </a:lnTo>
                <a:lnTo>
                  <a:pt x="1032" y="1183"/>
                </a:lnTo>
                <a:lnTo>
                  <a:pt x="1013" y="1157"/>
                </a:lnTo>
                <a:lnTo>
                  <a:pt x="992" y="1132"/>
                </a:lnTo>
                <a:lnTo>
                  <a:pt x="967" y="1105"/>
                </a:lnTo>
                <a:lnTo>
                  <a:pt x="947" y="1086"/>
                </a:lnTo>
                <a:lnTo>
                  <a:pt x="924" y="1063"/>
                </a:lnTo>
                <a:lnTo>
                  <a:pt x="901" y="1043"/>
                </a:lnTo>
                <a:lnTo>
                  <a:pt x="874" y="1023"/>
                </a:lnTo>
                <a:lnTo>
                  <a:pt x="842" y="1002"/>
                </a:lnTo>
                <a:lnTo>
                  <a:pt x="815" y="984"/>
                </a:lnTo>
                <a:lnTo>
                  <a:pt x="792" y="971"/>
                </a:lnTo>
                <a:lnTo>
                  <a:pt x="758" y="951"/>
                </a:lnTo>
                <a:lnTo>
                  <a:pt x="729" y="940"/>
                </a:lnTo>
                <a:lnTo>
                  <a:pt x="703" y="931"/>
                </a:lnTo>
                <a:lnTo>
                  <a:pt x="676" y="922"/>
                </a:lnTo>
                <a:lnTo>
                  <a:pt x="636" y="912"/>
                </a:lnTo>
                <a:lnTo>
                  <a:pt x="598" y="905"/>
                </a:lnTo>
                <a:lnTo>
                  <a:pt x="559" y="901"/>
                </a:lnTo>
                <a:lnTo>
                  <a:pt x="520" y="899"/>
                </a:lnTo>
                <a:lnTo>
                  <a:pt x="498" y="897"/>
                </a:lnTo>
                <a:lnTo>
                  <a:pt x="498" y="1222"/>
                </a:lnTo>
                <a:lnTo>
                  <a:pt x="0" y="620"/>
                </a:lnTo>
                <a:lnTo>
                  <a:pt x="497" y="0"/>
                </a:lnTo>
                <a:lnTo>
                  <a:pt x="497" y="279"/>
                </a:lnTo>
                <a:lnTo>
                  <a:pt x="524" y="280"/>
                </a:lnTo>
                <a:lnTo>
                  <a:pt x="563" y="282"/>
                </a:lnTo>
                <a:lnTo>
                  <a:pt x="604" y="285"/>
                </a:lnTo>
                <a:lnTo>
                  <a:pt x="643" y="289"/>
                </a:lnTo>
                <a:lnTo>
                  <a:pt x="675" y="293"/>
                </a:lnTo>
                <a:close/>
              </a:path>
            </a:pathLst>
          </a:cu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shade val="36078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5634990" y="2821305"/>
            <a:ext cx="908685" cy="17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45" tIns="49873" rIns="99745" bIns="49873">
            <a:spAutoFit/>
          </a:bodyPr>
          <a:lstStyle>
            <a:lvl1pPr marL="95250" indent="-952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algn="l" eaLnBrk="0" latinLnBrk="0" hangingPunct="0"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传染源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336" name="未知"/>
          <p:cNvSpPr/>
          <p:nvPr/>
        </p:nvSpPr>
        <p:spPr bwMode="auto">
          <a:xfrm>
            <a:off x="5751830" y="4113848"/>
            <a:ext cx="4149725" cy="2182812"/>
          </a:xfrm>
          <a:custGeom>
            <a:avLst/>
            <a:gdLst>
              <a:gd name="T0" fmla="*/ 1206 w 2351"/>
              <a:gd name="T1" fmla="*/ 1218 h 1237"/>
              <a:gd name="T2" fmla="*/ 1271 w 2351"/>
              <a:gd name="T3" fmla="*/ 1206 h 1237"/>
              <a:gd name="T4" fmla="*/ 1321 w 2351"/>
              <a:gd name="T5" fmla="*/ 1194 h 1237"/>
              <a:gd name="T6" fmla="*/ 1375 w 2351"/>
              <a:gd name="T7" fmla="*/ 1179 h 1237"/>
              <a:gd name="T8" fmla="*/ 1426 w 2351"/>
              <a:gd name="T9" fmla="*/ 1160 h 1237"/>
              <a:gd name="T10" fmla="*/ 1488 w 2351"/>
              <a:gd name="T11" fmla="*/ 1136 h 1237"/>
              <a:gd name="T12" fmla="*/ 1546 w 2351"/>
              <a:gd name="T13" fmla="*/ 1110 h 1237"/>
              <a:gd name="T14" fmla="*/ 1602 w 2351"/>
              <a:gd name="T15" fmla="*/ 1082 h 1237"/>
              <a:gd name="T16" fmla="*/ 1649 w 2351"/>
              <a:gd name="T17" fmla="*/ 1052 h 1237"/>
              <a:gd name="T18" fmla="*/ 1698 w 2351"/>
              <a:gd name="T19" fmla="*/ 1021 h 1237"/>
              <a:gd name="T20" fmla="*/ 1752 w 2351"/>
              <a:gd name="T21" fmla="*/ 983 h 1237"/>
              <a:gd name="T22" fmla="*/ 1798 w 2351"/>
              <a:gd name="T23" fmla="*/ 948 h 1237"/>
              <a:gd name="T24" fmla="*/ 1869 w 2351"/>
              <a:gd name="T25" fmla="*/ 889 h 1237"/>
              <a:gd name="T26" fmla="*/ 1938 w 2351"/>
              <a:gd name="T27" fmla="*/ 816 h 1237"/>
              <a:gd name="T28" fmla="*/ 1989 w 2351"/>
              <a:gd name="T29" fmla="*/ 756 h 1237"/>
              <a:gd name="T30" fmla="*/ 2044 w 2351"/>
              <a:gd name="T31" fmla="*/ 686 h 1237"/>
              <a:gd name="T32" fmla="*/ 2098 w 2351"/>
              <a:gd name="T33" fmla="*/ 605 h 1237"/>
              <a:gd name="T34" fmla="*/ 2103 w 2351"/>
              <a:gd name="T35" fmla="*/ 0 h 1237"/>
              <a:gd name="T36" fmla="*/ 1570 w 2351"/>
              <a:gd name="T37" fmla="*/ 296 h 1237"/>
              <a:gd name="T38" fmla="*/ 1523 w 2351"/>
              <a:gd name="T39" fmla="*/ 357 h 1237"/>
              <a:gd name="T40" fmla="*/ 1474 w 2351"/>
              <a:gd name="T41" fmla="*/ 412 h 1237"/>
              <a:gd name="T42" fmla="*/ 1432 w 2351"/>
              <a:gd name="T43" fmla="*/ 455 h 1237"/>
              <a:gd name="T44" fmla="*/ 1381 w 2351"/>
              <a:gd name="T45" fmla="*/ 494 h 1237"/>
              <a:gd name="T46" fmla="*/ 1322 w 2351"/>
              <a:gd name="T47" fmla="*/ 534 h 1237"/>
              <a:gd name="T48" fmla="*/ 1265 w 2351"/>
              <a:gd name="T49" fmla="*/ 566 h 1237"/>
              <a:gd name="T50" fmla="*/ 1210 w 2351"/>
              <a:gd name="T51" fmla="*/ 586 h 1237"/>
              <a:gd name="T52" fmla="*/ 1144 w 2351"/>
              <a:gd name="T53" fmla="*/ 606 h 1237"/>
              <a:gd name="T54" fmla="*/ 1066 w 2351"/>
              <a:gd name="T55" fmla="*/ 616 h 1237"/>
              <a:gd name="T56" fmla="*/ 933 w 2351"/>
              <a:gd name="T57" fmla="*/ 620 h 1237"/>
              <a:gd name="T58" fmla="*/ 822 w 2351"/>
              <a:gd name="T59" fmla="*/ 600 h 1237"/>
              <a:gd name="T60" fmla="*/ 708 w 2351"/>
              <a:gd name="T61" fmla="*/ 559 h 1237"/>
              <a:gd name="T62" fmla="*/ 605 w 2351"/>
              <a:gd name="T63" fmla="*/ 501 h 1237"/>
              <a:gd name="T64" fmla="*/ 0 w 2351"/>
              <a:gd name="T65" fmla="*/ 781 h 1237"/>
              <a:gd name="T66" fmla="*/ 55 w 2351"/>
              <a:gd name="T67" fmla="*/ 839 h 1237"/>
              <a:gd name="T68" fmla="*/ 109 w 2351"/>
              <a:gd name="T69" fmla="*/ 892 h 1237"/>
              <a:gd name="T70" fmla="*/ 169 w 2351"/>
              <a:gd name="T71" fmla="*/ 944 h 1237"/>
              <a:gd name="T72" fmla="*/ 228 w 2351"/>
              <a:gd name="T73" fmla="*/ 989 h 1237"/>
              <a:gd name="T74" fmla="*/ 294 w 2351"/>
              <a:gd name="T75" fmla="*/ 1033 h 1237"/>
              <a:gd name="T76" fmla="*/ 359 w 2351"/>
              <a:gd name="T77" fmla="*/ 1072 h 1237"/>
              <a:gd name="T78" fmla="*/ 419 w 2351"/>
              <a:gd name="T79" fmla="*/ 1105 h 1237"/>
              <a:gd name="T80" fmla="*/ 497 w 2351"/>
              <a:gd name="T81" fmla="*/ 1140 h 1237"/>
              <a:gd name="T82" fmla="*/ 573 w 2351"/>
              <a:gd name="T83" fmla="*/ 1168 h 1237"/>
              <a:gd name="T84" fmla="*/ 640 w 2351"/>
              <a:gd name="T85" fmla="*/ 1191 h 1237"/>
              <a:gd name="T86" fmla="*/ 710 w 2351"/>
              <a:gd name="T87" fmla="*/ 1208 h 1237"/>
              <a:gd name="T88" fmla="*/ 791 w 2351"/>
              <a:gd name="T89" fmla="*/ 1223 h 1237"/>
              <a:gd name="T90" fmla="*/ 876 w 2351"/>
              <a:gd name="T91" fmla="*/ 1233 h 1237"/>
              <a:gd name="T92" fmla="*/ 953 w 2351"/>
              <a:gd name="T93" fmla="*/ 1237 h 1237"/>
              <a:gd name="T94" fmla="*/ 1032 w 2351"/>
              <a:gd name="T95" fmla="*/ 1235 h 1237"/>
              <a:gd name="T96" fmla="*/ 1112 w 2351"/>
              <a:gd name="T97" fmla="*/ 1231 h 1237"/>
              <a:gd name="T98" fmla="*/ 1182 w 2351"/>
              <a:gd name="T99" fmla="*/ 1222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51" h="1237">
                <a:moveTo>
                  <a:pt x="1182" y="1222"/>
                </a:moveTo>
                <a:lnTo>
                  <a:pt x="1206" y="1218"/>
                </a:lnTo>
                <a:lnTo>
                  <a:pt x="1238" y="1212"/>
                </a:lnTo>
                <a:lnTo>
                  <a:pt x="1271" y="1206"/>
                </a:lnTo>
                <a:lnTo>
                  <a:pt x="1294" y="1200"/>
                </a:lnTo>
                <a:lnTo>
                  <a:pt x="1321" y="1194"/>
                </a:lnTo>
                <a:lnTo>
                  <a:pt x="1348" y="1185"/>
                </a:lnTo>
                <a:lnTo>
                  <a:pt x="1375" y="1179"/>
                </a:lnTo>
                <a:lnTo>
                  <a:pt x="1399" y="1171"/>
                </a:lnTo>
                <a:lnTo>
                  <a:pt x="1426" y="1160"/>
                </a:lnTo>
                <a:lnTo>
                  <a:pt x="1459" y="1148"/>
                </a:lnTo>
                <a:lnTo>
                  <a:pt x="1488" y="1136"/>
                </a:lnTo>
                <a:lnTo>
                  <a:pt x="1515" y="1123"/>
                </a:lnTo>
                <a:lnTo>
                  <a:pt x="1546" y="1110"/>
                </a:lnTo>
                <a:lnTo>
                  <a:pt x="1575" y="1095"/>
                </a:lnTo>
                <a:lnTo>
                  <a:pt x="1602" y="1082"/>
                </a:lnTo>
                <a:lnTo>
                  <a:pt x="1626" y="1066"/>
                </a:lnTo>
                <a:lnTo>
                  <a:pt x="1649" y="1052"/>
                </a:lnTo>
                <a:lnTo>
                  <a:pt x="1672" y="1036"/>
                </a:lnTo>
                <a:lnTo>
                  <a:pt x="1698" y="1021"/>
                </a:lnTo>
                <a:lnTo>
                  <a:pt x="1726" y="1002"/>
                </a:lnTo>
                <a:lnTo>
                  <a:pt x="1752" y="983"/>
                </a:lnTo>
                <a:lnTo>
                  <a:pt x="1776" y="965"/>
                </a:lnTo>
                <a:lnTo>
                  <a:pt x="1798" y="948"/>
                </a:lnTo>
                <a:lnTo>
                  <a:pt x="1835" y="919"/>
                </a:lnTo>
                <a:lnTo>
                  <a:pt x="1869" y="889"/>
                </a:lnTo>
                <a:lnTo>
                  <a:pt x="1903" y="855"/>
                </a:lnTo>
                <a:lnTo>
                  <a:pt x="1938" y="816"/>
                </a:lnTo>
                <a:lnTo>
                  <a:pt x="1962" y="788"/>
                </a:lnTo>
                <a:lnTo>
                  <a:pt x="1989" y="756"/>
                </a:lnTo>
                <a:lnTo>
                  <a:pt x="2019" y="721"/>
                </a:lnTo>
                <a:lnTo>
                  <a:pt x="2044" y="686"/>
                </a:lnTo>
                <a:lnTo>
                  <a:pt x="2068" y="648"/>
                </a:lnTo>
                <a:lnTo>
                  <a:pt x="2098" y="605"/>
                </a:lnTo>
                <a:lnTo>
                  <a:pt x="2351" y="753"/>
                </a:lnTo>
                <a:lnTo>
                  <a:pt x="2103" y="0"/>
                </a:lnTo>
                <a:lnTo>
                  <a:pt x="1299" y="143"/>
                </a:lnTo>
                <a:lnTo>
                  <a:pt x="1570" y="296"/>
                </a:lnTo>
                <a:lnTo>
                  <a:pt x="1547" y="329"/>
                </a:lnTo>
                <a:lnTo>
                  <a:pt x="1523" y="357"/>
                </a:lnTo>
                <a:lnTo>
                  <a:pt x="1498" y="385"/>
                </a:lnTo>
                <a:lnTo>
                  <a:pt x="1474" y="412"/>
                </a:lnTo>
                <a:lnTo>
                  <a:pt x="1454" y="433"/>
                </a:lnTo>
                <a:lnTo>
                  <a:pt x="1432" y="455"/>
                </a:lnTo>
                <a:lnTo>
                  <a:pt x="1408" y="474"/>
                </a:lnTo>
                <a:lnTo>
                  <a:pt x="1381" y="494"/>
                </a:lnTo>
                <a:lnTo>
                  <a:pt x="1349" y="516"/>
                </a:lnTo>
                <a:lnTo>
                  <a:pt x="1322" y="534"/>
                </a:lnTo>
                <a:lnTo>
                  <a:pt x="1299" y="547"/>
                </a:lnTo>
                <a:lnTo>
                  <a:pt x="1265" y="566"/>
                </a:lnTo>
                <a:lnTo>
                  <a:pt x="1236" y="578"/>
                </a:lnTo>
                <a:lnTo>
                  <a:pt x="1210" y="586"/>
                </a:lnTo>
                <a:lnTo>
                  <a:pt x="1183" y="595"/>
                </a:lnTo>
                <a:lnTo>
                  <a:pt x="1144" y="606"/>
                </a:lnTo>
                <a:lnTo>
                  <a:pt x="1105" y="612"/>
                </a:lnTo>
                <a:lnTo>
                  <a:pt x="1066" y="616"/>
                </a:lnTo>
                <a:lnTo>
                  <a:pt x="1008" y="618"/>
                </a:lnTo>
                <a:lnTo>
                  <a:pt x="933" y="620"/>
                </a:lnTo>
                <a:lnTo>
                  <a:pt x="875" y="612"/>
                </a:lnTo>
                <a:lnTo>
                  <a:pt x="822" y="600"/>
                </a:lnTo>
                <a:lnTo>
                  <a:pt x="761" y="582"/>
                </a:lnTo>
                <a:lnTo>
                  <a:pt x="708" y="559"/>
                </a:lnTo>
                <a:lnTo>
                  <a:pt x="654" y="532"/>
                </a:lnTo>
                <a:lnTo>
                  <a:pt x="605" y="501"/>
                </a:lnTo>
                <a:lnTo>
                  <a:pt x="558" y="459"/>
                </a:lnTo>
                <a:lnTo>
                  <a:pt x="0" y="781"/>
                </a:lnTo>
                <a:lnTo>
                  <a:pt x="23" y="808"/>
                </a:lnTo>
                <a:lnTo>
                  <a:pt x="55" y="839"/>
                </a:lnTo>
                <a:lnTo>
                  <a:pt x="82" y="866"/>
                </a:lnTo>
                <a:lnTo>
                  <a:pt x="109" y="892"/>
                </a:lnTo>
                <a:lnTo>
                  <a:pt x="136" y="917"/>
                </a:lnTo>
                <a:lnTo>
                  <a:pt x="169" y="944"/>
                </a:lnTo>
                <a:lnTo>
                  <a:pt x="198" y="967"/>
                </a:lnTo>
                <a:lnTo>
                  <a:pt x="228" y="989"/>
                </a:lnTo>
                <a:lnTo>
                  <a:pt x="262" y="1010"/>
                </a:lnTo>
                <a:lnTo>
                  <a:pt x="294" y="1033"/>
                </a:lnTo>
                <a:lnTo>
                  <a:pt x="328" y="1055"/>
                </a:lnTo>
                <a:lnTo>
                  <a:pt x="359" y="1072"/>
                </a:lnTo>
                <a:lnTo>
                  <a:pt x="390" y="1090"/>
                </a:lnTo>
                <a:lnTo>
                  <a:pt x="419" y="1105"/>
                </a:lnTo>
                <a:lnTo>
                  <a:pt x="460" y="1123"/>
                </a:lnTo>
                <a:lnTo>
                  <a:pt x="497" y="1140"/>
                </a:lnTo>
                <a:lnTo>
                  <a:pt x="540" y="1156"/>
                </a:lnTo>
                <a:lnTo>
                  <a:pt x="573" y="1168"/>
                </a:lnTo>
                <a:lnTo>
                  <a:pt x="604" y="1180"/>
                </a:lnTo>
                <a:lnTo>
                  <a:pt x="640" y="1191"/>
                </a:lnTo>
                <a:lnTo>
                  <a:pt x="675" y="1200"/>
                </a:lnTo>
                <a:lnTo>
                  <a:pt x="710" y="1208"/>
                </a:lnTo>
                <a:lnTo>
                  <a:pt x="751" y="1216"/>
                </a:lnTo>
                <a:lnTo>
                  <a:pt x="791" y="1223"/>
                </a:lnTo>
                <a:lnTo>
                  <a:pt x="833" y="1229"/>
                </a:lnTo>
                <a:lnTo>
                  <a:pt x="876" y="1233"/>
                </a:lnTo>
                <a:lnTo>
                  <a:pt x="908" y="1234"/>
                </a:lnTo>
                <a:lnTo>
                  <a:pt x="953" y="1237"/>
                </a:lnTo>
                <a:lnTo>
                  <a:pt x="997" y="1237"/>
                </a:lnTo>
                <a:lnTo>
                  <a:pt x="1032" y="1235"/>
                </a:lnTo>
                <a:lnTo>
                  <a:pt x="1070" y="1234"/>
                </a:lnTo>
                <a:lnTo>
                  <a:pt x="1112" y="1231"/>
                </a:lnTo>
                <a:lnTo>
                  <a:pt x="1150" y="1226"/>
                </a:lnTo>
                <a:lnTo>
                  <a:pt x="1182" y="1222"/>
                </a:lnTo>
                <a:close/>
              </a:path>
            </a:pathLst>
          </a:custGeom>
          <a:gradFill rotWithShape="0">
            <a:gsLst>
              <a:gs pos="0">
                <a:srgbClr val="99CC00">
                  <a:gamma/>
                  <a:shade val="46275"/>
                  <a:invGamma/>
                </a:srgbClr>
              </a:gs>
              <a:gs pos="100000">
                <a:srgbClr val="99CC00"/>
              </a:gs>
            </a:gsLst>
            <a:lin ang="18900000" scaled="1"/>
          </a:gradFill>
          <a:ln>
            <a:noFill/>
          </a:ln>
          <a:effectLst/>
          <a:scene3d>
            <a:camera prst="legacyObliqueTop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p>
            <a:endParaRPr lang="zh-CN" altLang="en-US"/>
          </a:p>
        </p:txBody>
      </p:sp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6543040" y="5247005"/>
            <a:ext cx="2266950" cy="65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45" tIns="49873" rIns="99745" bIns="49873">
            <a:spAutoFit/>
          </a:bodyPr>
          <a:lstStyle>
            <a:lvl1pPr marL="95250" indent="-952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algn="l" eaLnBrk="0" latinLnBrk="0" hangingPunct="0"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传播途径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Text Box 73"/>
          <p:cNvSpPr txBox="1">
            <a:spLocks noChangeArrowheads="1"/>
          </p:cNvSpPr>
          <p:nvPr/>
        </p:nvSpPr>
        <p:spPr bwMode="auto">
          <a:xfrm rot="19740000">
            <a:off x="8406130" y="2124710"/>
            <a:ext cx="752475" cy="176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45" tIns="49873" rIns="99745" bIns="49873">
            <a:spAutoFit/>
          </a:bodyPr>
          <a:lstStyle>
            <a:lvl1pPr marL="95250" indent="-952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algn="l" eaLnBrk="0" latinLnBrk="0" hangingPunct="0"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易感者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346" name="Line 74"/>
          <p:cNvSpPr>
            <a:spLocks noChangeShapeType="1"/>
          </p:cNvSpPr>
          <p:nvPr/>
        </p:nvSpPr>
        <p:spPr bwMode="auto">
          <a:xfrm>
            <a:off x="3336290" y="3952875"/>
            <a:ext cx="1840230" cy="635"/>
          </a:xfrm>
          <a:prstGeom prst="line">
            <a:avLst/>
          </a:prstGeom>
          <a:noFill/>
          <a:ln w="9525" cmpd="sng">
            <a:solidFill>
              <a:srgbClr val="A5002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54345" name="Text Box 73"/>
          <p:cNvSpPr txBox="1">
            <a:spLocks noChangeArrowheads="1"/>
          </p:cNvSpPr>
          <p:nvPr/>
        </p:nvSpPr>
        <p:spPr bwMode="auto">
          <a:xfrm>
            <a:off x="3628708" y="3227705"/>
            <a:ext cx="1254760" cy="5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745" tIns="49873" rIns="99745" bIns="49873">
            <a:spAutoFit/>
          </a:bodyPr>
          <a:lstStyle>
            <a:lvl1pPr marL="95250" indent="-952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algn="l" eaLnBrk="0" latinLnBrk="0" hangingPunct="0">
              <a:buFontTx/>
              <a:buNone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  灭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Line 74"/>
          <p:cNvSpPr>
            <a:spLocks noChangeShapeType="1"/>
          </p:cNvSpPr>
          <p:nvPr/>
        </p:nvSpPr>
        <p:spPr bwMode="auto">
          <a:xfrm>
            <a:off x="8809990" y="6296025"/>
            <a:ext cx="1840230" cy="635"/>
          </a:xfrm>
          <a:prstGeom prst="line">
            <a:avLst/>
          </a:prstGeom>
          <a:noFill/>
          <a:ln w="9525" cmpd="sng">
            <a:solidFill>
              <a:srgbClr val="A5002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9120505" y="5642610"/>
            <a:ext cx="1258570" cy="5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45" tIns="49873" rIns="99745" bIns="49873">
            <a:spAutoFit/>
          </a:bodyPr>
          <a:lstStyle>
            <a:lvl1pPr marL="95250" indent="-952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algn="l" eaLnBrk="0" latinLnBrk="0" hangingPunct="0">
              <a:buFontTx/>
              <a:buNone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  断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>
            <a:off x="9901555" y="3227070"/>
            <a:ext cx="1840230" cy="635"/>
          </a:xfrm>
          <a:prstGeom prst="line">
            <a:avLst/>
          </a:prstGeom>
          <a:noFill/>
          <a:ln w="9525" cmpd="sng">
            <a:solidFill>
              <a:srgbClr val="A5002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endParaRPr lang="zh-CN" altLang="en-US"/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10076180" y="2453640"/>
            <a:ext cx="1258570" cy="59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9745" tIns="49873" rIns="99745" bIns="49873">
            <a:spAutoFit/>
          </a:bodyPr>
          <a:lstStyle>
            <a:lvl1pPr marL="95250" indent="-952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algn="l" eaLnBrk="0" latinLnBrk="0" hangingPunct="0">
              <a:buFontTx/>
              <a:buNone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  护</a:t>
            </a:r>
            <a:endParaRPr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10235" y="2106295"/>
            <a:ext cx="2442210" cy="3190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  <a:miter lim="400000"/>
          </a:ln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9pPr>
          </a:lstStyle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早发现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早隔离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早诊断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早治疗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/>
        </p:nvSpPr>
        <p:spPr>
          <a:xfrm>
            <a:off x="1665605" y="-6985"/>
            <a:ext cx="8636635" cy="8521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r>
              <a:rPr 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三</a:t>
            </a:r>
            <a:r>
              <a:rPr sz="4000" b="1">
                <a:solidFill>
                  <a:srgbClr val="FF0000"/>
                </a:solidFill>
                <a:ea typeface="微软雅黑" panose="020B0503020204020204" pitchFamily="34" charset="-122"/>
              </a:rPr>
              <a:t>、</a:t>
            </a:r>
            <a:r>
              <a:rPr 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校园</a:t>
            </a:r>
            <a:r>
              <a:rPr 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防控主要关键点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622925" y="1086485"/>
            <a:ext cx="5607685" cy="55740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  <a:miter lim="400000"/>
          </a:ln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9pPr>
          </a:lstStyle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开学后的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周是重中之中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谁是校园最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危险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的人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健康状况每日申报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校园重点区域消杀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公共区域入口设立测温点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做好特殊师生心理服务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建立快速紧急应对机制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605" y="1278890"/>
            <a:ext cx="2996565" cy="233743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4081780"/>
            <a:ext cx="3724275" cy="22491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/>
        </p:nvSpPr>
        <p:spPr>
          <a:xfrm>
            <a:off x="1665605" y="-6985"/>
            <a:ext cx="8636635" cy="8521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三</a:t>
            </a:r>
            <a:r>
              <a:rPr sz="4000" b="1">
                <a:solidFill>
                  <a:srgbClr val="FF0000"/>
                </a:solidFill>
                <a:ea typeface="微软雅黑" panose="020B0503020204020204" pitchFamily="34" charset="-122"/>
              </a:rPr>
              <a:t>、</a:t>
            </a:r>
            <a:r>
              <a:rPr lang="zh-CN" sz="4000" b="1">
                <a:solidFill>
                  <a:srgbClr val="FF0000"/>
                </a:solidFill>
                <a:ea typeface="微软雅黑" panose="020B0503020204020204" pitchFamily="34" charset="-122"/>
                <a:sym typeface="+mn-ea"/>
              </a:rPr>
              <a:t>校园防控主要关键点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418455" y="1086485"/>
            <a:ext cx="5701030" cy="54883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  <a:miter lim="400000"/>
          </a:ln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等线"/>
              </a:defRPr>
            </a:lvl9pPr>
          </a:lstStyle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勤洗手（多勤？）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戴口罩 （真戴？）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多通风 （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≧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保持一定的社交距离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接触最多的区域勤消毒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校园卫生大扫除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rgbClr val="1D41D5"/>
              </a:buClr>
              <a:buFont typeface="Wingdings" panose="05000000000000000000" charset="0"/>
              <a:buChar char="l"/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保持个人公共卫生礼仪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1086485"/>
            <a:ext cx="3376295" cy="25292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701415"/>
            <a:ext cx="3376295" cy="287337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42690" y="107950"/>
            <a:ext cx="54806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三、加强学生、教师管理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8605" y="1032510"/>
            <a:ext cx="6445885" cy="56057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教室实验室消杀通风</a:t>
            </a:r>
            <a:endParaRPr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实行宿舍封闭式管理</a:t>
            </a:r>
            <a:endParaRPr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不扎堆，不串宿舍</a:t>
            </a:r>
            <a:endParaRPr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sz="3200" b="1">
                <a:ln>
                  <a:noFill/>
                </a:ln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宿舍定期清洁、消毒、晾晒</a:t>
            </a:r>
            <a:endParaRPr sz="3200" b="1">
              <a:ln>
                <a:noFill/>
              </a:ln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就餐不要面对面（自备餐具？）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禁止学生从校外订外卖</a:t>
            </a:r>
            <a:endParaRPr lang="zh-CN" altLang="en-US" sz="3200" b="1">
              <a:ln>
                <a:noFill/>
              </a:ln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不组织集体性活动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强化缺勤追踪制度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" y="2355215"/>
            <a:ext cx="5041900" cy="214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5410" y="107950"/>
            <a:ext cx="54806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三、加强学生、教师管理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6075" y="1820545"/>
            <a:ext cx="5851525" cy="34385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>
              <a:lnSpc>
                <a:spcPct val="17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教师交通工具</a:t>
            </a:r>
            <a:endParaRPr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7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尽量减少聚集性的会议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7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公共办公区的通风、消毒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70000"/>
              </a:lnSpc>
              <a:buClr>
                <a:srgbClr val="070FB9"/>
              </a:buClr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solidFill>
                  <a:srgbClr val="FF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教师校园外的社交生活</a:t>
            </a:r>
            <a:endParaRPr lang="zh-CN" altLang="en-US" sz="3200" b="1">
              <a:ln>
                <a:noFill/>
              </a:ln>
              <a:solidFill>
                <a:srgbClr val="FF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25" y="1605915"/>
            <a:ext cx="3552825" cy="386778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43935" y="162560"/>
            <a:ext cx="54806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四、提高自身免疫力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930" y="2329815"/>
            <a:ext cx="4284345" cy="21983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75655" y="1320165"/>
            <a:ext cx="4458970" cy="481584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保证充足的营养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保证充足的睡眠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保持乐观的心态 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坚持适当的锻炼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适当释放些压力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60000"/>
              </a:lnSpc>
              <a:buClr>
                <a:srgbClr val="070FB9"/>
              </a:buClr>
              <a:buSzTx/>
              <a:buFont typeface="Wingdings" panose="05000000000000000000" charset="0"/>
              <a:buChar char="l"/>
            </a:pPr>
            <a:r>
              <a:rPr lang="zh-CN" altLang="en-US" sz="3200" b="1">
                <a:ln>
                  <a:noFill/>
                </a:ln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良好的生活习惯</a:t>
            </a:r>
            <a:endParaRPr lang="zh-CN" altLang="en-US" sz="3200" b="1">
              <a:ln>
                <a:noFill/>
              </a:ln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994783644"/>
  <p:tag name="KSO_WM_UNIT_PLACING_PICTURE_USER_VIEWPORT" val="{&quot;height&quot;:4950,&quot;width&quot;:8805}"/>
</p:tagLst>
</file>

<file path=ppt/theme/theme1.xml><?xml version="1.0" encoding="utf-8"?>
<a:theme xmlns:a="http://schemas.openxmlformats.org/drawingml/2006/main" name="第一PPT，www.1ppt.com​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</Words>
  <Application>WPS 演示</Application>
  <PresentationFormat>宽屏</PresentationFormat>
  <Paragraphs>205</Paragraphs>
  <Slides>22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仿宋_GB2312</vt:lpstr>
      <vt:lpstr>仿宋</vt:lpstr>
      <vt:lpstr>微软雅黑</vt:lpstr>
      <vt:lpstr>U.S. 101</vt:lpstr>
      <vt:lpstr>Segoe Print</vt:lpstr>
      <vt:lpstr>Roboto</vt:lpstr>
      <vt:lpstr>Arial Unicode MS</vt:lpstr>
      <vt:lpstr>Times New Roman</vt:lpstr>
      <vt:lpstr>Arial</vt:lpstr>
      <vt:lpstr>等线</vt:lpstr>
      <vt:lpstr>Wingdings</vt:lpstr>
      <vt:lpstr>Gulim</vt:lpstr>
      <vt:lpstr>Arial Unicode MS</vt:lpstr>
      <vt:lpstr>Calibri</vt:lpstr>
      <vt:lpstr>Agency FB</vt:lpstr>
      <vt:lpstr>NumberOnly</vt:lpstr>
      <vt:lpstr>华文中宋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桥礅</cp:lastModifiedBy>
  <cp:revision>435</cp:revision>
  <cp:lastPrinted>2017-10-18T07:05:00Z</cp:lastPrinted>
  <dcterms:created xsi:type="dcterms:W3CDTF">2014-08-23T07:50:00Z</dcterms:created>
  <dcterms:modified xsi:type="dcterms:W3CDTF">2020-04-29T00:17:00Z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